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LzwxXnXyy9YxQyD3GOkxdpIZ+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a982e50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5" name="Google Shape;325;gca982e50d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6" name="Google Shape;26;p13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0" name="Google Shape;130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9" name="Google Shape;139;p2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0" name="Google Shape;140;p21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3" name="Google Shape;143;p2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9" name="Google Shape;149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" name="Google Shape;157;p2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8" name="Google Shape;158;p22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2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61" name="Google Shape;161;p2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7" name="Google Shape;167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5" name="Google Shape;175;p2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6" name="Google Shape;176;p23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8" name="Google Shape;178;p2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4" name="Google Shape;184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2" name="Google Shape;192;p2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3" name="Google Shape;193;p24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7" name="Google Shape;197;p24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8" name="Google Shape;198;p2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4" name="Google Shape;204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2" name="Google Shape;212;p2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13" name="Google Shape;213;p25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5" name="Google Shape;215;p2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6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22" name="Google Shape;222;p26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3" name="Google Shape;223;p26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24" name="Google Shape;224;p26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5" name="Google Shape;225;p26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26" name="Google Shape;226;p26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27" name="Google Shape;227;p26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26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2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35" name="Google Shape;235;p27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6" name="Google Shape;236;p27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37" name="Google Shape;237;p27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38" name="Google Shape;238;p27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9" name="Google Shape;239;p27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0" name="Google Shape;240;p27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41" name="Google Shape;241;p27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27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43" name="Google Shape;243;p27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4" name="Google Shape;244;p27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p2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7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8"/>
          <p:cNvSpPr txBox="1"/>
          <p:nvPr>
            <p:ph idx="1" type="body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1" name="Google Shape;251;p28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6" name="Google Shape;256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65" name="Google Shape;265;p2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6" name="Google Shape;266;p29"/>
          <p:cNvSpPr txBox="1"/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9"/>
          <p:cNvSpPr txBox="1"/>
          <p:nvPr>
            <p:ph idx="1" type="body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8" name="Google Shape;268;p29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7" name="Google Shape;57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9" name="Google Shape;59;p12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7" name="Google Shape;67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5" name="Google Shape;75;p15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7" name="Google Shape;77;p15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1" name="Google Shape;111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2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1" name="Google Shape;121;p20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2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1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5" name="Google Shape;15;p1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16" name="Google Shape;16;p1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Google Shape;34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0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2" name="Google Shape;42;p1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3" name="Google Shape;43;p10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"/>
          <p:cNvSpPr/>
          <p:nvPr/>
        </p:nvSpPr>
        <p:spPr>
          <a:xfrm>
            <a:off x="0" y="793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"/>
          <p:cNvSpPr/>
          <p:nvPr/>
        </p:nvSpPr>
        <p:spPr>
          <a:xfrm>
            <a:off x="0" y="1587"/>
            <a:ext cx="12192000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78" name="Google Shape;278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"/>
          <p:cNvSpPr txBox="1"/>
          <p:nvPr>
            <p:ph type="ctrTitle"/>
          </p:nvPr>
        </p:nvSpPr>
        <p:spPr>
          <a:xfrm>
            <a:off x="4813300" y="1143000"/>
            <a:ext cx="6729771" cy="3134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b="1" lang="en-US" sz="3000">
                <a:solidFill>
                  <a:schemeClr val="lt1"/>
                </a:solidFill>
              </a:rPr>
              <a:t>The Triumphal Entry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b="1" lang="en-US" sz="2000">
                <a:solidFill>
                  <a:schemeClr val="lt1"/>
                </a:solidFill>
              </a:rPr>
              <a:t>Lesson 3.1	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b="1" lang="en-US" sz="2000">
                <a:solidFill>
                  <a:schemeClr val="lt1"/>
                </a:solidFill>
              </a:rPr>
              <a:t>Ages: </a:t>
            </a:r>
            <a:r>
              <a:rPr lang="en-US" sz="2000">
                <a:solidFill>
                  <a:schemeClr val="lt1"/>
                </a:solidFill>
              </a:rPr>
              <a:t>6-7, 8-13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br>
              <a:rPr lang="en-US" sz="2000">
                <a:solidFill>
                  <a:schemeClr val="lt1"/>
                </a:solidFill>
              </a:rPr>
            </a:br>
            <a:r>
              <a:rPr b="1" lang="en-US" sz="2000">
                <a:solidFill>
                  <a:schemeClr val="lt1"/>
                </a:solidFill>
              </a:rPr>
              <a:t> </a:t>
            </a:r>
            <a:br>
              <a:rPr lang="en-US" sz="2000">
                <a:solidFill>
                  <a:schemeClr val="lt1"/>
                </a:solidFill>
              </a:rPr>
            </a:br>
            <a:endParaRPr sz="2000">
              <a:solidFill>
                <a:schemeClr val="lt1"/>
              </a:solidFill>
            </a:endParaRPr>
          </a:p>
        </p:txBody>
      </p:sp>
      <p:sp>
        <p:nvSpPr>
          <p:cNvPr id="280" name="Google Shape;280;p1"/>
          <p:cNvSpPr txBox="1"/>
          <p:nvPr>
            <p:ph idx="1" type="subTitle"/>
          </p:nvPr>
        </p:nvSpPr>
        <p:spPr>
          <a:xfrm>
            <a:off x="4813300" y="4778002"/>
            <a:ext cx="6729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rgbClr val="F7D6F5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rgbClr val="F7D6F5"/>
                </a:solidFill>
              </a:rPr>
              <a:t>TOPIC- EASTER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US" sz="1400">
                <a:solidFill>
                  <a:srgbClr val="F7D6F5"/>
                </a:solidFill>
              </a:rPr>
              <a:t>MARCH 2021</a:t>
            </a:r>
            <a:r>
              <a:rPr lang="en-US" sz="1400">
                <a:solidFill>
                  <a:srgbClr val="F7D6F5"/>
                </a:solidFill>
              </a:rPr>
              <a:t> – WASHINGTON REGION LITERATURE COMMITTEE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</p:txBody>
      </p:sp>
      <p:pic>
        <p:nvPicPr>
          <p:cNvPr descr="A picture containing text, fabric&#10;&#10;Description automatically generated" id="281" name="Google Shape;281;p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13810" l="0" r="-1" t="0"/>
          <a:stretch/>
        </p:blipFill>
        <p:spPr>
          <a:xfrm>
            <a:off x="509229" y="508996"/>
            <a:ext cx="4281462" cy="5612403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287" name="Google Shape;287;p2"/>
          <p:cNvSpPr txBox="1"/>
          <p:nvPr>
            <p:ph idx="1" type="body"/>
          </p:nvPr>
        </p:nvSpPr>
        <p:spPr>
          <a:xfrm>
            <a:off x="872375" y="3255625"/>
            <a:ext cx="88257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►"/>
            </a:pPr>
            <a:r>
              <a:rPr lang="en-US" sz="2100"/>
              <a:t>To u</a:t>
            </a:r>
            <a:r>
              <a:rPr lang="en-US" sz="2100"/>
              <a:t>nderstand the importance of Humility and Obedience </a:t>
            </a:r>
            <a:endParaRPr sz="1700"/>
          </a:p>
          <a:p>
            <a:pPr indent="0" lvl="0" marL="74295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Memory Verse: (Age group 6-7)</a:t>
            </a:r>
            <a:br>
              <a:rPr lang="en-US"/>
            </a:br>
            <a:endParaRPr/>
          </a:p>
        </p:txBody>
      </p:sp>
      <p:sp>
        <p:nvSpPr>
          <p:cNvPr id="293" name="Google Shape;293;p3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Matthew 21:9b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“Hosanna</a:t>
            </a:r>
            <a:r>
              <a:rPr baseline="30000" lang="en-US" sz="2400"/>
              <a:t> </a:t>
            </a:r>
            <a:r>
              <a:rPr lang="en-US" sz="2400"/>
              <a:t>to the Son of David!”</a:t>
            </a:r>
            <a:endParaRPr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“Blessed is he who comes in the name of the Lord!”</a:t>
            </a:r>
            <a:endParaRPr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“Hosanna in the highest heaven!”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Memory Verse: (Age group 8-13)</a:t>
            </a:r>
            <a:br>
              <a:rPr lang="en-US"/>
            </a:br>
            <a:endParaRPr/>
          </a:p>
        </p:txBody>
      </p:sp>
      <p:sp>
        <p:nvSpPr>
          <p:cNvPr id="299" name="Google Shape;299;p4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Matthew 21:9b</a:t>
            </a:r>
            <a:endParaRPr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The crowds that went ahead of him and those that followed shouted,</a:t>
            </a:r>
            <a:endParaRPr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“Hosanna</a:t>
            </a:r>
            <a:r>
              <a:rPr baseline="30000" lang="en-US" sz="2400"/>
              <a:t> </a:t>
            </a:r>
            <a:r>
              <a:rPr lang="en-US" sz="2400"/>
              <a:t>to the Son of David!”</a:t>
            </a:r>
            <a:endParaRPr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“Blessed is he who comes in the name of the Lord!”</a:t>
            </a:r>
            <a:endParaRPr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“Hosanna in the highest heaven!”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304" name="Google Shape;30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54" y="-23191"/>
            <a:ext cx="9940883" cy="6881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The Passover Celebration </a:t>
            </a:r>
            <a:endParaRPr/>
          </a:p>
        </p:txBody>
      </p:sp>
      <p:pic>
        <p:nvPicPr>
          <p:cNvPr descr="A picture containing person, dancer&#10;&#10;Description automatically generated" id="310" name="Google Shape;31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856" y="2603500"/>
            <a:ext cx="6832600" cy="34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Questions and Discussions </a:t>
            </a:r>
            <a:endParaRPr/>
          </a:p>
        </p:txBody>
      </p:sp>
      <p:sp>
        <p:nvSpPr>
          <p:cNvPr id="316" name="Google Shape;316;p7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0980" lvl="0" marL="34290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What did Jesus say his disciples would find in the village? 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How did the disciples prepare the donkey for Jesus? 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What is obedience? 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Demonstrate an act of obedience? 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Discussion Questions </a:t>
            </a:r>
            <a:endParaRPr/>
          </a:p>
        </p:txBody>
      </p:sp>
      <p:sp>
        <p:nvSpPr>
          <p:cNvPr id="322" name="Google Shape;322;p9"/>
          <p:cNvSpPr txBox="1"/>
          <p:nvPr>
            <p:ph idx="1" type="body"/>
          </p:nvPr>
        </p:nvSpPr>
        <p:spPr>
          <a:xfrm>
            <a:off x="1154950" y="2603500"/>
            <a:ext cx="8825700" cy="3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33"/>
          </a:p>
          <a:p>
            <a:pPr indent="-319077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4136"/>
              <a:t>What did the crowd do when Jesus came by?</a:t>
            </a:r>
            <a:endParaRPr sz="4136"/>
          </a:p>
          <a:p>
            <a:pPr indent="-184150" lvl="0" marL="74295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136"/>
          </a:p>
          <a:p>
            <a:pPr indent="-319077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4136"/>
              <a:t>How did the people praise God? </a:t>
            </a:r>
            <a:endParaRPr sz="4136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36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36"/>
          </a:p>
          <a:p>
            <a:pPr indent="-288597" lvl="1" marL="74295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en-US" sz="4136"/>
              <a:t>Why do you think Jesus was riding on a donkey? Why not a horse?</a:t>
            </a:r>
            <a:r>
              <a:rPr i="1" lang="en-US" sz="4136"/>
              <a:t> </a:t>
            </a:r>
            <a:endParaRPr sz="4136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36"/>
          </a:p>
          <a:p>
            <a:pPr indent="-288597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4136"/>
              <a:t>What is humility?</a:t>
            </a:r>
            <a:endParaRPr sz="4136"/>
          </a:p>
          <a:p>
            <a:pPr indent="0" lvl="0" marL="74295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136"/>
          </a:p>
          <a:p>
            <a:pPr indent="-288597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4136"/>
              <a:t>How can w</a:t>
            </a:r>
            <a:r>
              <a:rPr lang="en-US" sz="4136"/>
              <a:t>e demonstrate an act of humility?  </a:t>
            </a:r>
            <a:endParaRPr sz="4136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ct val="34811"/>
              <a:buNone/>
            </a:pPr>
            <a:r>
              <a:t/>
            </a:r>
            <a:endParaRPr sz="4136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a982e50d3_0_0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ca982e50d3_0_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ca982e50d3_0_0"/>
          <p:cNvSpPr/>
          <p:nvPr/>
        </p:nvSpPr>
        <p:spPr>
          <a:xfrm flipH="1" rot="-5400000">
            <a:off x="3203463" y="-2060461"/>
            <a:ext cx="5649003" cy="10651671"/>
          </a:xfrm>
          <a:custGeom>
            <a:rect b="b" l="l" r="r" t="t"/>
            <a:pathLst>
              <a:path extrusionOk="0" fill="none" h="10651671" w="5649003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extrusionOk="0" h="10651671" w="5649003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1"/>
          </a:solidFill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ca982e50d3_0_0"/>
          <p:cNvSpPr txBox="1"/>
          <p:nvPr>
            <p:ph type="title"/>
          </p:nvPr>
        </p:nvSpPr>
        <p:spPr>
          <a:xfrm>
            <a:off x="2066544" y="1911096"/>
            <a:ext cx="8055900" cy="207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FFFFFF"/>
                </a:solidFill>
              </a:rPr>
              <a:t>Questions?</a:t>
            </a:r>
            <a:endParaRPr/>
          </a:p>
        </p:txBody>
      </p:sp>
      <p:sp>
        <p:nvSpPr>
          <p:cNvPr id="331" name="Google Shape;331;gca982e50d3_0_0"/>
          <p:cNvSpPr/>
          <p:nvPr/>
        </p:nvSpPr>
        <p:spPr>
          <a:xfrm>
            <a:off x="3974206" y="4173498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2021-02-22T02:50:54Z</dcterms:created>
  <dc:creator>Anderson, Vera</dc:creator>
</cp:coreProperties>
</file>